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3" r:id="rId3"/>
    <p:sldId id="274" r:id="rId4"/>
    <p:sldId id="277" r:id="rId5"/>
    <p:sldId id="278" r:id="rId6"/>
    <p:sldId id="279"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A5753C-BDFE-4DAB-A274-62EB31995471}" v="1" dt="2023-03-09T06:17:36.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3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ACA5753C-BDFE-4DAB-A274-62EB31995471}"/>
    <pc:docChg chg="addSld modSld">
      <pc:chgData name="Shailee Upadhayay" userId="556280587117f9d7" providerId="LiveId" clId="{ACA5753C-BDFE-4DAB-A274-62EB31995471}" dt="2023-03-09T06:17:36.207" v="0"/>
      <pc:docMkLst>
        <pc:docMk/>
      </pc:docMkLst>
      <pc:sldChg chg="add setBg">
        <pc:chgData name="Shailee Upadhayay" userId="556280587117f9d7" providerId="LiveId" clId="{ACA5753C-BDFE-4DAB-A274-62EB31995471}" dt="2023-03-09T06:17:36.207" v="0"/>
        <pc:sldMkLst>
          <pc:docMk/>
          <pc:sldMk cId="0"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EB4EE-EE9F-8F24-E17F-00EBCC4000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87061F6-8826-CC97-28DD-D039AC338A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E4C15A5-5C20-65D1-104C-5C52FA7E2100}"/>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5" name="Footer Placeholder 4">
            <a:extLst>
              <a:ext uri="{FF2B5EF4-FFF2-40B4-BE49-F238E27FC236}">
                <a16:creationId xmlns:a16="http://schemas.microsoft.com/office/drawing/2014/main" id="{1B62B7D4-973D-D894-ADEF-9A103B69B27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383CEE-D0BE-42F0-B488-DE685768869E}"/>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421794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9761-0881-382A-9B60-FAD81A64CBB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C464120-C7F1-6396-BA0D-5C8A7568D2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79E543E-7F5B-BE47-888A-6DCE39BD8095}"/>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5" name="Footer Placeholder 4">
            <a:extLst>
              <a:ext uri="{FF2B5EF4-FFF2-40B4-BE49-F238E27FC236}">
                <a16:creationId xmlns:a16="http://schemas.microsoft.com/office/drawing/2014/main" id="{8D3771C0-C67E-14AF-D0BF-F528338B16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B25C46-4E70-4BCB-CE2A-65CBF8C2C2DC}"/>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2286001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D99287-132C-D801-A175-92ABC1FB79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C410D9C-B57C-1BD7-CE97-E260719132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DE9FE1-0BFD-31D8-C2C7-DBF07DA7A0CC}"/>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5" name="Footer Placeholder 4">
            <a:extLst>
              <a:ext uri="{FF2B5EF4-FFF2-40B4-BE49-F238E27FC236}">
                <a16:creationId xmlns:a16="http://schemas.microsoft.com/office/drawing/2014/main" id="{EB0E1C69-88ED-C951-1305-71450EF2AD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0F8A6C0-824C-5B0E-C04A-0F47410CD4E4}"/>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168024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F22C-B66D-2DFF-3448-B8E919405BD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AF2FDA-E2E6-A877-18E5-2EB505038D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0D7638-D654-867F-69A0-6B61670C8CA6}"/>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5" name="Footer Placeholder 4">
            <a:extLst>
              <a:ext uri="{FF2B5EF4-FFF2-40B4-BE49-F238E27FC236}">
                <a16:creationId xmlns:a16="http://schemas.microsoft.com/office/drawing/2014/main" id="{890A3610-0D1D-87CF-4087-B542252B487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2EFCDE-3420-864F-30A2-1E6ABE7BAA29}"/>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313518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F33D-8C2C-751A-2992-5059D39C57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EC5968E-2259-AF5A-5980-BB890E795B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10913B-336D-01D6-8448-49BEEB7CE617}"/>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5" name="Footer Placeholder 4">
            <a:extLst>
              <a:ext uri="{FF2B5EF4-FFF2-40B4-BE49-F238E27FC236}">
                <a16:creationId xmlns:a16="http://schemas.microsoft.com/office/drawing/2014/main" id="{CFDEF761-272D-384A-82DB-8D2F49AA17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29F6C33-20B4-BC0E-1BA9-CDB13146E0FC}"/>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115858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D78BD-22E3-8285-53C4-26645ADB01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7FC6D7F-F95D-4DFC-E950-44EA91EDD1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3729039-E929-1477-B3A3-6F6C3D644D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5678EDB-9AA2-86DF-B582-1C1287E575C7}"/>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6" name="Footer Placeholder 5">
            <a:extLst>
              <a:ext uri="{FF2B5EF4-FFF2-40B4-BE49-F238E27FC236}">
                <a16:creationId xmlns:a16="http://schemas.microsoft.com/office/drawing/2014/main" id="{EF2299E7-FD2D-202D-BB26-1AA7E3B573E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C043013-0E0C-5048-7C93-590C4DF46498}"/>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267368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CC36C-981D-15F3-3121-9F9527A8A3C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5BB3550-31AC-B3DF-A300-87A86DFB9D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B2506C-8517-88DC-C499-362BF85F41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CE75739-A1ED-9602-CD71-0E2239829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80A83-C1F2-E06F-ECB1-4DFDD3243E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D6E8D2D-9232-423A-5C7D-7D53FA54A529}"/>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8" name="Footer Placeholder 7">
            <a:extLst>
              <a:ext uri="{FF2B5EF4-FFF2-40B4-BE49-F238E27FC236}">
                <a16:creationId xmlns:a16="http://schemas.microsoft.com/office/drawing/2014/main" id="{50581753-3024-CFFF-7755-DCB090C1ABD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BD137A4-35CD-795F-0979-29548C89C2E5}"/>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35623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FC8FD-4307-890F-55FA-ED5B0466C26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DE8B60D-A4D9-F90E-BD55-082B4B8A32F1}"/>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4" name="Footer Placeholder 3">
            <a:extLst>
              <a:ext uri="{FF2B5EF4-FFF2-40B4-BE49-F238E27FC236}">
                <a16:creationId xmlns:a16="http://schemas.microsoft.com/office/drawing/2014/main" id="{3B00F4E1-FC31-0F3C-0129-E9831B24495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5C7C4B9-0AC2-295A-6294-749C078A41D7}"/>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76441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06FFC5-17E4-FF10-AD53-32BCAC893CDB}"/>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3" name="Footer Placeholder 2">
            <a:extLst>
              <a:ext uri="{FF2B5EF4-FFF2-40B4-BE49-F238E27FC236}">
                <a16:creationId xmlns:a16="http://schemas.microsoft.com/office/drawing/2014/main" id="{D360AAA0-ABAC-8C5B-D038-45D689D2EFB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F4B83BE-E2A4-812C-9A87-9CB1583975BC}"/>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1268241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8888-5844-65BB-D313-C79D43A273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FFAFC4A-5F35-3E0C-7757-E5B5F5070C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BC24EE6-5797-8630-F733-D60B43B0C3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F256FF-C1C6-47A0-D799-FA62F11ED70F}"/>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6" name="Footer Placeholder 5">
            <a:extLst>
              <a:ext uri="{FF2B5EF4-FFF2-40B4-BE49-F238E27FC236}">
                <a16:creationId xmlns:a16="http://schemas.microsoft.com/office/drawing/2014/main" id="{B4FD543E-5286-5D30-1A73-871F1459202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9265F68-0DAB-114A-C7AB-8DA75B21B634}"/>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346045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6BFD-07B1-A93A-CA08-EA2557DD94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0FE8A8-6AC6-C51D-A179-CB69F26BE1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08D8771-EC7E-EAF6-ECF9-BC77BEF54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62BC61-1B7A-7F8F-5AB0-7293081D101C}"/>
              </a:ext>
            </a:extLst>
          </p:cNvPr>
          <p:cNvSpPr>
            <a:spLocks noGrp="1"/>
          </p:cNvSpPr>
          <p:nvPr>
            <p:ph type="dt" sz="half" idx="10"/>
          </p:nvPr>
        </p:nvSpPr>
        <p:spPr/>
        <p:txBody>
          <a:bodyPr/>
          <a:lstStyle/>
          <a:p>
            <a:fld id="{76A30080-5860-483C-8641-4806F24801E7}" type="datetimeFigureOut">
              <a:rPr lang="en-IN" smtClean="0"/>
              <a:t>09-03-2023</a:t>
            </a:fld>
            <a:endParaRPr lang="en-IN"/>
          </a:p>
        </p:txBody>
      </p:sp>
      <p:sp>
        <p:nvSpPr>
          <p:cNvPr id="6" name="Footer Placeholder 5">
            <a:extLst>
              <a:ext uri="{FF2B5EF4-FFF2-40B4-BE49-F238E27FC236}">
                <a16:creationId xmlns:a16="http://schemas.microsoft.com/office/drawing/2014/main" id="{044B7C20-E8C6-94B2-16DA-C534B370975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C43F9C-32E5-8B92-A13F-14F8D08A874E}"/>
              </a:ext>
            </a:extLst>
          </p:cNvPr>
          <p:cNvSpPr>
            <a:spLocks noGrp="1"/>
          </p:cNvSpPr>
          <p:nvPr>
            <p:ph type="sldNum" sz="quarter" idx="12"/>
          </p:nvPr>
        </p:nvSpPr>
        <p:spPr/>
        <p:txBody>
          <a:bodyPr/>
          <a:lstStyle/>
          <a:p>
            <a:fld id="{CF7F2C0B-8514-4FAA-A32C-6C40ABB07678}" type="slidenum">
              <a:rPr lang="en-IN" smtClean="0"/>
              <a:t>‹#›</a:t>
            </a:fld>
            <a:endParaRPr lang="en-IN"/>
          </a:p>
        </p:txBody>
      </p:sp>
    </p:spTree>
    <p:extLst>
      <p:ext uri="{BB962C8B-B14F-4D97-AF65-F5344CB8AC3E}">
        <p14:creationId xmlns:p14="http://schemas.microsoft.com/office/powerpoint/2010/main" val="154042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FFA71-1030-50CA-70E5-6E9BE349B5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E83AAA4-F343-D8EE-DB87-52773E8E00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F11FE8-ED81-629C-5E7C-F5192AA323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30080-5860-483C-8641-4806F24801E7}" type="datetimeFigureOut">
              <a:rPr lang="en-IN" smtClean="0"/>
              <a:t>09-03-2023</a:t>
            </a:fld>
            <a:endParaRPr lang="en-IN"/>
          </a:p>
        </p:txBody>
      </p:sp>
      <p:sp>
        <p:nvSpPr>
          <p:cNvPr id="5" name="Footer Placeholder 4">
            <a:extLst>
              <a:ext uri="{FF2B5EF4-FFF2-40B4-BE49-F238E27FC236}">
                <a16:creationId xmlns:a16="http://schemas.microsoft.com/office/drawing/2014/main" id="{CDD94868-0BBB-F7FD-EEAC-13F06B286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AE87884-575F-4CCA-55D4-9DDD76C0FB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F2C0B-8514-4FAA-A32C-6C40ABB07678}" type="slidenum">
              <a:rPr lang="en-IN" smtClean="0"/>
              <a:t>‹#›</a:t>
            </a:fld>
            <a:endParaRPr lang="en-IN"/>
          </a:p>
        </p:txBody>
      </p:sp>
    </p:spTree>
    <p:extLst>
      <p:ext uri="{BB962C8B-B14F-4D97-AF65-F5344CB8AC3E}">
        <p14:creationId xmlns:p14="http://schemas.microsoft.com/office/powerpoint/2010/main" val="213077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4D4A4339-64DB-0E07-B6B3-639BB3F1DD04}"/>
              </a:ext>
            </a:extLst>
          </p:cNvPr>
          <p:cNvSpPr txBox="1"/>
          <p:nvPr/>
        </p:nvSpPr>
        <p:spPr>
          <a:xfrm>
            <a:off x="3762376" y="1714501"/>
            <a:ext cx="8096250" cy="2616101"/>
          </a:xfrm>
          <a:prstGeom prst="rect">
            <a:avLst/>
          </a:prstGeom>
        </p:spPr>
        <p:txBody>
          <a:bodyPr lIns="0" tIns="0" rIns="0" bIns="0">
            <a:spAutoFit/>
          </a:bodyPr>
          <a:lstStyle/>
          <a:p>
            <a:pPr>
              <a:lnSpc>
                <a:spcPts val="6800"/>
              </a:lnSpc>
              <a:defRPr/>
            </a:pPr>
            <a:r>
              <a:rPr lang="en-US" sz="5867" b="1" dirty="0">
                <a:latin typeface="Algerian" panose="04020705040A02060702" pitchFamily="82" charset="0"/>
                <a:ea typeface="Times New Roman" panose="02020603050405020304" pitchFamily="18" charset="0"/>
              </a:rPr>
              <a:t>Objective or Goals of Financial Management </a:t>
            </a:r>
            <a:endParaRPr lang="en-US" sz="5867" spc="-56" dirty="0">
              <a:solidFill>
                <a:srgbClr val="000000"/>
              </a:solidFill>
              <a:latin typeface="Fira Sans Medium"/>
            </a:endParaRPr>
          </a:p>
        </p:txBody>
      </p:sp>
      <p:grpSp>
        <p:nvGrpSpPr>
          <p:cNvPr id="7171" name="Group 3">
            <a:extLst>
              <a:ext uri="{FF2B5EF4-FFF2-40B4-BE49-F238E27FC236}">
                <a16:creationId xmlns:a16="http://schemas.microsoft.com/office/drawing/2014/main" id="{4908F709-07C5-6D66-6542-8271D137A2FC}"/>
              </a:ext>
            </a:extLst>
          </p:cNvPr>
          <p:cNvGrpSpPr>
            <a:grpSpLocks/>
          </p:cNvGrpSpPr>
          <p:nvPr/>
        </p:nvGrpSpPr>
        <p:grpSpPr bwMode="auto">
          <a:xfrm rot="10800000">
            <a:off x="-871009" y="3189817"/>
            <a:ext cx="3324225" cy="2877609"/>
            <a:chOff x="0" y="0"/>
            <a:chExt cx="3619627" cy="3134614"/>
          </a:xfrm>
        </p:grpSpPr>
        <p:sp>
          <p:nvSpPr>
            <p:cNvPr id="7179" name="Freeform 4">
              <a:extLst>
                <a:ext uri="{FF2B5EF4-FFF2-40B4-BE49-F238E27FC236}">
                  <a16:creationId xmlns:a16="http://schemas.microsoft.com/office/drawing/2014/main" id="{4FC29BC4-A02C-3D79-D00E-577AF508CC3F}"/>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7172" name="Group 5">
            <a:extLst>
              <a:ext uri="{FF2B5EF4-FFF2-40B4-BE49-F238E27FC236}">
                <a16:creationId xmlns:a16="http://schemas.microsoft.com/office/drawing/2014/main" id="{5495AE7C-5B49-E9E0-52E7-033538FD5F7C}"/>
              </a:ext>
            </a:extLst>
          </p:cNvPr>
          <p:cNvGrpSpPr>
            <a:grpSpLocks/>
          </p:cNvGrpSpPr>
          <p:nvPr/>
        </p:nvGrpSpPr>
        <p:grpSpPr bwMode="auto">
          <a:xfrm rot="10800000">
            <a:off x="2040467" y="4979459"/>
            <a:ext cx="2320925" cy="2008717"/>
            <a:chOff x="0" y="0"/>
            <a:chExt cx="3619627" cy="3134614"/>
          </a:xfrm>
        </p:grpSpPr>
        <p:sp>
          <p:nvSpPr>
            <p:cNvPr id="7178" name="Freeform 6">
              <a:extLst>
                <a:ext uri="{FF2B5EF4-FFF2-40B4-BE49-F238E27FC236}">
                  <a16:creationId xmlns:a16="http://schemas.microsoft.com/office/drawing/2014/main" id="{A92B2959-CBE2-0A5F-F7D2-37AB6431D086}"/>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7173" name="Group 7">
            <a:extLst>
              <a:ext uri="{FF2B5EF4-FFF2-40B4-BE49-F238E27FC236}">
                <a16:creationId xmlns:a16="http://schemas.microsoft.com/office/drawing/2014/main" id="{424F5997-0A60-7D25-47B0-66079DD90AC6}"/>
              </a:ext>
            </a:extLst>
          </p:cNvPr>
          <p:cNvGrpSpPr>
            <a:grpSpLocks/>
          </p:cNvGrpSpPr>
          <p:nvPr/>
        </p:nvGrpSpPr>
        <p:grpSpPr bwMode="auto">
          <a:xfrm rot="10800000">
            <a:off x="1853143" y="2670176"/>
            <a:ext cx="1199091" cy="1038225"/>
            <a:chOff x="0" y="0"/>
            <a:chExt cx="3619627" cy="3134614"/>
          </a:xfrm>
        </p:grpSpPr>
        <p:sp>
          <p:nvSpPr>
            <p:cNvPr id="7177" name="Freeform 8">
              <a:extLst>
                <a:ext uri="{FF2B5EF4-FFF2-40B4-BE49-F238E27FC236}">
                  <a16:creationId xmlns:a16="http://schemas.microsoft.com/office/drawing/2014/main" id="{F5933579-402E-5630-29AA-45096560186D}"/>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7174" name="Group 9">
            <a:extLst>
              <a:ext uri="{FF2B5EF4-FFF2-40B4-BE49-F238E27FC236}">
                <a16:creationId xmlns:a16="http://schemas.microsoft.com/office/drawing/2014/main" id="{EB14BEB4-BAAD-5A97-7861-775EE352E781}"/>
              </a:ext>
            </a:extLst>
          </p:cNvPr>
          <p:cNvGrpSpPr>
            <a:grpSpLocks/>
          </p:cNvGrpSpPr>
          <p:nvPr/>
        </p:nvGrpSpPr>
        <p:grpSpPr bwMode="auto">
          <a:xfrm rot="10800000">
            <a:off x="201084" y="5197476"/>
            <a:ext cx="2252133" cy="1949450"/>
            <a:chOff x="0" y="0"/>
            <a:chExt cx="3619627" cy="3134614"/>
          </a:xfrm>
        </p:grpSpPr>
        <p:sp>
          <p:nvSpPr>
            <p:cNvPr id="7176" name="Freeform 10">
              <a:extLst>
                <a:ext uri="{FF2B5EF4-FFF2-40B4-BE49-F238E27FC236}">
                  <a16:creationId xmlns:a16="http://schemas.microsoft.com/office/drawing/2014/main" id="{2636ACB8-EF0B-532E-D2F9-B637B1A3F5F2}"/>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7175" name="TextBox 20">
            <a:extLst>
              <a:ext uri="{FF2B5EF4-FFF2-40B4-BE49-F238E27FC236}">
                <a16:creationId xmlns:a16="http://schemas.microsoft.com/office/drawing/2014/main" id="{ADDF8469-D3BE-3488-2B0E-04FBC06BE402}"/>
              </a:ext>
            </a:extLst>
          </p:cNvPr>
          <p:cNvSpPr txBox="1">
            <a:spLocks noChangeArrowheads="1"/>
          </p:cNvSpPr>
          <p:nvPr/>
        </p:nvSpPr>
        <p:spPr bwMode="auto">
          <a:xfrm>
            <a:off x="685800" y="5958417"/>
            <a:ext cx="3488267" cy="186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ts val="1583"/>
              </a:lnSpc>
            </a:pPr>
            <a:r>
              <a:rPr lang="en-US" altLang="en-US" sz="1133">
                <a:solidFill>
                  <a:srgbClr val="F4F4F4"/>
                </a:solidFill>
                <a:latin typeface="Fira Sans Light Bold" charset="0"/>
              </a:rPr>
              <a:t>Back to Agenda Page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3">
            <a:extLst>
              <a:ext uri="{FF2B5EF4-FFF2-40B4-BE49-F238E27FC236}">
                <a16:creationId xmlns:a16="http://schemas.microsoft.com/office/drawing/2014/main" id="{81AAD568-07DA-C15C-4B35-2E0AD105442E}"/>
              </a:ext>
            </a:extLst>
          </p:cNvPr>
          <p:cNvGrpSpPr>
            <a:grpSpLocks/>
          </p:cNvGrpSpPr>
          <p:nvPr/>
        </p:nvGrpSpPr>
        <p:grpSpPr bwMode="auto">
          <a:xfrm rot="10800000">
            <a:off x="-871009" y="3189817"/>
            <a:ext cx="3324225" cy="2877609"/>
            <a:chOff x="0" y="0"/>
            <a:chExt cx="3619627" cy="3134614"/>
          </a:xfrm>
        </p:grpSpPr>
        <p:sp>
          <p:nvSpPr>
            <p:cNvPr id="8202" name="Freeform 4">
              <a:extLst>
                <a:ext uri="{FF2B5EF4-FFF2-40B4-BE49-F238E27FC236}">
                  <a16:creationId xmlns:a16="http://schemas.microsoft.com/office/drawing/2014/main" id="{3DDFDF6E-B040-CCB1-5F2C-B1BB07BB7CFD}"/>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8195" name="Group 5">
            <a:extLst>
              <a:ext uri="{FF2B5EF4-FFF2-40B4-BE49-F238E27FC236}">
                <a16:creationId xmlns:a16="http://schemas.microsoft.com/office/drawing/2014/main" id="{DF6CBAF8-83E3-0004-772E-2EFED46FC33C}"/>
              </a:ext>
            </a:extLst>
          </p:cNvPr>
          <p:cNvGrpSpPr>
            <a:grpSpLocks/>
          </p:cNvGrpSpPr>
          <p:nvPr/>
        </p:nvGrpSpPr>
        <p:grpSpPr bwMode="auto">
          <a:xfrm rot="10800000">
            <a:off x="2040467" y="4979459"/>
            <a:ext cx="2320925" cy="2008717"/>
            <a:chOff x="0" y="0"/>
            <a:chExt cx="3619627" cy="3134614"/>
          </a:xfrm>
        </p:grpSpPr>
        <p:sp>
          <p:nvSpPr>
            <p:cNvPr id="8201" name="Freeform 6">
              <a:extLst>
                <a:ext uri="{FF2B5EF4-FFF2-40B4-BE49-F238E27FC236}">
                  <a16:creationId xmlns:a16="http://schemas.microsoft.com/office/drawing/2014/main" id="{DCC01CFB-640A-F35E-988C-E8B33B3597D5}"/>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8196" name="Group 7">
            <a:extLst>
              <a:ext uri="{FF2B5EF4-FFF2-40B4-BE49-F238E27FC236}">
                <a16:creationId xmlns:a16="http://schemas.microsoft.com/office/drawing/2014/main" id="{BD244A74-60FF-1DC4-5DD5-D53447339D5E}"/>
              </a:ext>
            </a:extLst>
          </p:cNvPr>
          <p:cNvGrpSpPr>
            <a:grpSpLocks/>
          </p:cNvGrpSpPr>
          <p:nvPr/>
        </p:nvGrpSpPr>
        <p:grpSpPr bwMode="auto">
          <a:xfrm rot="10800000">
            <a:off x="1853143" y="2670176"/>
            <a:ext cx="1199091" cy="1038225"/>
            <a:chOff x="0" y="0"/>
            <a:chExt cx="3619627" cy="3134614"/>
          </a:xfrm>
        </p:grpSpPr>
        <p:sp>
          <p:nvSpPr>
            <p:cNvPr id="8200" name="Freeform 8">
              <a:extLst>
                <a:ext uri="{FF2B5EF4-FFF2-40B4-BE49-F238E27FC236}">
                  <a16:creationId xmlns:a16="http://schemas.microsoft.com/office/drawing/2014/main" id="{AB68E4CC-7F5A-E698-8CD1-B3FB8D16FC21}"/>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8197" name="Group 9">
            <a:extLst>
              <a:ext uri="{FF2B5EF4-FFF2-40B4-BE49-F238E27FC236}">
                <a16:creationId xmlns:a16="http://schemas.microsoft.com/office/drawing/2014/main" id="{760355C9-5718-A427-3395-09DA1F632054}"/>
              </a:ext>
            </a:extLst>
          </p:cNvPr>
          <p:cNvGrpSpPr>
            <a:grpSpLocks/>
          </p:cNvGrpSpPr>
          <p:nvPr/>
        </p:nvGrpSpPr>
        <p:grpSpPr bwMode="auto">
          <a:xfrm rot="10800000">
            <a:off x="201084" y="5197476"/>
            <a:ext cx="2252133" cy="1949450"/>
            <a:chOff x="0" y="0"/>
            <a:chExt cx="3619627" cy="3134614"/>
          </a:xfrm>
        </p:grpSpPr>
        <p:sp>
          <p:nvSpPr>
            <p:cNvPr id="8199" name="Freeform 10">
              <a:extLst>
                <a:ext uri="{FF2B5EF4-FFF2-40B4-BE49-F238E27FC236}">
                  <a16:creationId xmlns:a16="http://schemas.microsoft.com/office/drawing/2014/main" id="{B9F3B5A5-CD78-E142-F848-291652F5C305}"/>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8198" name="Content Placeholder 2">
            <a:extLst>
              <a:ext uri="{FF2B5EF4-FFF2-40B4-BE49-F238E27FC236}">
                <a16:creationId xmlns:a16="http://schemas.microsoft.com/office/drawing/2014/main" id="{E11A9357-1A5D-2AF6-9878-AD124E42A46C}"/>
              </a:ext>
            </a:extLst>
          </p:cNvPr>
          <p:cNvSpPr txBox="1">
            <a:spLocks/>
          </p:cNvSpPr>
          <p:nvPr/>
        </p:nvSpPr>
        <p:spPr bwMode="auto">
          <a:xfrm>
            <a:off x="2571751" y="476250"/>
            <a:ext cx="947737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07000"/>
              </a:lnSpc>
              <a:spcBef>
                <a:spcPct val="20000"/>
              </a:spcBef>
              <a:spcAft>
                <a:spcPts val="533"/>
              </a:spcAft>
            </a:pPr>
            <a:r>
              <a:rPr lang="en-US" altLang="en-US" sz="2400">
                <a:latin typeface="Times New Roman" panose="02020603050405020304" pitchFamily="18" charset="0"/>
                <a:cs typeface="Times New Roman" panose="02020603050405020304" pitchFamily="18" charset="0"/>
              </a:rPr>
              <a:t>It is the duty of the top management to lay down the objectives or goals which are to be achieved by the business. In order to make wise-financial decisions a clear undertaking of the objectives of the business is necessary. Objectives provide a framework within which various decisions relating to investment, financing and dividend are to be taken.</a:t>
            </a:r>
          </a:p>
          <a:p>
            <a:pPr algn="just" eaLnBrk="1" hangingPunct="1">
              <a:lnSpc>
                <a:spcPct val="107000"/>
              </a:lnSpc>
              <a:spcBef>
                <a:spcPct val="20000"/>
              </a:spcBef>
              <a:spcAft>
                <a:spcPts val="533"/>
              </a:spcAft>
            </a:pPr>
            <a:endParaRPr lang="en-IN" altLang="en-US" sz="2400">
              <a:latin typeface="Calibri" panose="020F0502020204030204" pitchFamily="34" charset="0"/>
              <a:cs typeface="Calibri" panose="020F0502020204030204" pitchFamily="34" charset="0"/>
            </a:endParaRPr>
          </a:p>
          <a:p>
            <a:pPr algn="just" eaLnBrk="1" hangingPunct="1">
              <a:lnSpc>
                <a:spcPct val="107000"/>
              </a:lnSpc>
              <a:spcBef>
                <a:spcPct val="20000"/>
              </a:spcBef>
              <a:spcAft>
                <a:spcPts val="533"/>
              </a:spcAft>
            </a:pPr>
            <a:endParaRPr lang="en-IN" altLang="en-US" sz="2400">
              <a:latin typeface="Calibri" panose="020F0502020204030204" pitchFamily="34" charset="0"/>
              <a:cs typeface="Calibri" panose="020F0502020204030204" pitchFamily="34" charset="0"/>
            </a:endParaRPr>
          </a:p>
          <a:p>
            <a:pPr algn="just" eaLnBrk="1" hangingPunct="1">
              <a:lnSpc>
                <a:spcPct val="107000"/>
              </a:lnSpc>
              <a:spcBef>
                <a:spcPct val="20000"/>
              </a:spcBef>
              <a:spcAft>
                <a:spcPts val="533"/>
              </a:spcAft>
            </a:pPr>
            <a:r>
              <a:rPr lang="en-US" altLang="en-US" sz="2400">
                <a:latin typeface="Times New Roman" panose="02020603050405020304" pitchFamily="18" charset="0"/>
                <a:cs typeface="Times New Roman" panose="02020603050405020304" pitchFamily="18" charset="0"/>
              </a:rPr>
              <a:t>In other words, objectives lay down a criterion by which the efficiency and profitability of a particular decision is evaluated. The choice of such a criterion lies between profit maximization and wealth maximization. Hence, there are two approaches in this regard:</a:t>
            </a:r>
            <a:endParaRPr lang="en-IN" altLang="en-US" sz="2400">
              <a:latin typeface="Calibri" panose="020F0502020204030204" pitchFamily="34" charset="0"/>
              <a:cs typeface="Calibri" panose="020F0502020204030204" pitchFamily="34" charset="0"/>
            </a:endParaRPr>
          </a:p>
          <a:p>
            <a:pPr algn="just" eaLnBrk="1" hangingPunct="1">
              <a:lnSpc>
                <a:spcPct val="107000"/>
              </a:lnSpc>
              <a:spcBef>
                <a:spcPct val="20000"/>
              </a:spcBef>
              <a:spcAft>
                <a:spcPts val="533"/>
              </a:spcAft>
            </a:pPr>
            <a:r>
              <a:rPr lang="en-US" altLang="en-US" sz="2400">
                <a:latin typeface="Times New Roman" panose="02020603050405020304" pitchFamily="18" charset="0"/>
                <a:cs typeface="Times New Roman" panose="02020603050405020304" pitchFamily="18" charset="0"/>
              </a:rPr>
              <a:t> </a:t>
            </a:r>
            <a:endParaRPr lang="en-IN" altLang="en-US" sz="2400">
              <a:latin typeface="Calibri" panose="020F0502020204030204" pitchFamily="34" charset="0"/>
              <a:cs typeface="Calibri" panose="020F0502020204030204" pitchFamily="34" charset="0"/>
            </a:endParaRPr>
          </a:p>
          <a:p>
            <a:pPr eaLnBrk="1" hangingPunct="1">
              <a:spcBef>
                <a:spcPct val="20000"/>
              </a:spcBef>
              <a:buFont typeface="Arial" panose="020B0604020202020204" pitchFamily="34" charset="0"/>
              <a:buNone/>
            </a:pPr>
            <a:endParaRPr lang="en-IN" altLang="en-US" sz="240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5">
            <a:extLst>
              <a:ext uri="{FF2B5EF4-FFF2-40B4-BE49-F238E27FC236}">
                <a16:creationId xmlns:a16="http://schemas.microsoft.com/office/drawing/2014/main" id="{F41B52E0-22DB-7C1C-1694-9A0A4AF12FC6}"/>
              </a:ext>
            </a:extLst>
          </p:cNvPr>
          <p:cNvGrpSpPr>
            <a:grpSpLocks/>
          </p:cNvGrpSpPr>
          <p:nvPr/>
        </p:nvGrpSpPr>
        <p:grpSpPr bwMode="auto">
          <a:xfrm rot="10800000">
            <a:off x="-1944159" y="-2198159"/>
            <a:ext cx="8536517" cy="4150784"/>
            <a:chOff x="0" y="0"/>
            <a:chExt cx="11048529" cy="5372100"/>
          </a:xfrm>
        </p:grpSpPr>
        <p:sp>
          <p:nvSpPr>
            <p:cNvPr id="9225" name="Freeform 6">
              <a:extLst>
                <a:ext uri="{FF2B5EF4-FFF2-40B4-BE49-F238E27FC236}">
                  <a16:creationId xmlns:a16="http://schemas.microsoft.com/office/drawing/2014/main" id="{8F780AAF-1E72-A163-8581-5A3CE477047E}"/>
                </a:ext>
              </a:extLst>
            </p:cNvPr>
            <p:cNvSpPr>
              <a:spLocks noChangeArrowheads="1"/>
            </p:cNvSpPr>
            <p:nvPr/>
          </p:nvSpPr>
          <p:spPr bwMode="auto">
            <a:xfrm>
              <a:off x="0" y="0"/>
              <a:ext cx="11048529" cy="5372100"/>
            </a:xfrm>
            <a:custGeom>
              <a:avLst/>
              <a:gdLst>
                <a:gd name="T0" fmla="*/ 0 w 11048529"/>
                <a:gd name="T1" fmla="*/ 0 h 5372100"/>
                <a:gd name="T2" fmla="*/ 11048529 w 11048529"/>
                <a:gd name="T3" fmla="*/ 5372100 h 5372100"/>
              </a:gdLst>
              <a:ahLst/>
              <a:cxnLst/>
              <a:rect l="T0" t="T1" r="T2" b="T3"/>
              <a:pathLst>
                <a:path w="11048529" h="5372100">
                  <a:moveTo>
                    <a:pt x="9497859" y="0"/>
                  </a:moveTo>
                  <a:lnTo>
                    <a:pt x="1550670" y="0"/>
                  </a:lnTo>
                  <a:lnTo>
                    <a:pt x="0" y="2686050"/>
                  </a:lnTo>
                  <a:lnTo>
                    <a:pt x="1550670" y="5372100"/>
                  </a:lnTo>
                  <a:lnTo>
                    <a:pt x="9497859" y="5372100"/>
                  </a:lnTo>
                  <a:lnTo>
                    <a:pt x="11048529" y="2686050"/>
                  </a:lnTo>
                  <a:lnTo>
                    <a:pt x="9497859" y="0"/>
                  </a:lnTo>
                  <a:close/>
                </a:path>
              </a:pathLst>
            </a:custGeom>
            <a:solidFill>
              <a:srgbClr val="A4E4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9219" name="Group 7">
            <a:extLst>
              <a:ext uri="{FF2B5EF4-FFF2-40B4-BE49-F238E27FC236}">
                <a16:creationId xmlns:a16="http://schemas.microsoft.com/office/drawing/2014/main" id="{A9C109BF-4030-41F7-DA2C-A091532B673E}"/>
              </a:ext>
            </a:extLst>
          </p:cNvPr>
          <p:cNvGrpSpPr>
            <a:grpSpLocks/>
          </p:cNvGrpSpPr>
          <p:nvPr/>
        </p:nvGrpSpPr>
        <p:grpSpPr bwMode="auto">
          <a:xfrm>
            <a:off x="5741459" y="-576792"/>
            <a:ext cx="1797050" cy="1555751"/>
            <a:chOff x="0" y="0"/>
            <a:chExt cx="6202680" cy="5372100"/>
          </a:xfrm>
        </p:grpSpPr>
        <p:sp>
          <p:nvSpPr>
            <p:cNvPr id="9224" name="Freeform 8">
              <a:extLst>
                <a:ext uri="{FF2B5EF4-FFF2-40B4-BE49-F238E27FC236}">
                  <a16:creationId xmlns:a16="http://schemas.microsoft.com/office/drawing/2014/main" id="{8A407410-9104-15DB-B314-A10E5C9452F3}"/>
                </a:ext>
              </a:extLst>
            </p:cNvPr>
            <p:cNvSpPr>
              <a:spLocks noChangeArrowheads="1"/>
            </p:cNvSpPr>
            <p:nvPr/>
          </p:nvSpPr>
          <p:spPr bwMode="auto">
            <a:xfrm>
              <a:off x="0" y="0"/>
              <a:ext cx="6202680" cy="5372100"/>
            </a:xfrm>
            <a:custGeom>
              <a:avLst/>
              <a:gdLst>
                <a:gd name="T0" fmla="*/ 0 w 6202680"/>
                <a:gd name="T1" fmla="*/ 0 h 5372100"/>
                <a:gd name="T2" fmla="*/ 6202680 w 6202680"/>
                <a:gd name="T3" fmla="*/ 5372100 h 5372100"/>
              </a:gdLst>
              <a:ahLst/>
              <a:cxnLst/>
              <a:rect l="T0" t="T1" r="T2" b="T3"/>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9" name="TextBox 9">
            <a:extLst>
              <a:ext uri="{FF2B5EF4-FFF2-40B4-BE49-F238E27FC236}">
                <a16:creationId xmlns:a16="http://schemas.microsoft.com/office/drawing/2014/main" id="{C3918D7E-75A1-32B7-799B-6F6D308932D7}"/>
              </a:ext>
            </a:extLst>
          </p:cNvPr>
          <p:cNvSpPr txBox="1"/>
          <p:nvPr/>
        </p:nvSpPr>
        <p:spPr>
          <a:xfrm>
            <a:off x="0" y="714376"/>
            <a:ext cx="5429250" cy="633443"/>
          </a:xfrm>
          <a:prstGeom prst="rect">
            <a:avLst/>
          </a:prstGeom>
        </p:spPr>
        <p:txBody>
          <a:bodyPr lIns="0" tIns="0" rIns="0" bIns="0">
            <a:spAutoFit/>
          </a:bodyPr>
          <a:lstStyle/>
          <a:p>
            <a:pPr>
              <a:lnSpc>
                <a:spcPts val="5200"/>
              </a:lnSpc>
              <a:defRPr/>
            </a:pPr>
            <a:r>
              <a:rPr lang="en-US" sz="4000" b="1" dirty="0">
                <a:solidFill>
                  <a:srgbClr val="003300"/>
                </a:solidFill>
                <a:latin typeface="Algerian" panose="04020705040A02060702" pitchFamily="82" charset="0"/>
                <a:ea typeface="Times New Roman" panose="02020603050405020304" pitchFamily="18" charset="0"/>
              </a:rPr>
              <a:t>Profit Maximization</a:t>
            </a:r>
            <a:endParaRPr lang="en-US" sz="4000" b="1" spc="-40" dirty="0">
              <a:solidFill>
                <a:srgbClr val="003300"/>
              </a:solidFill>
              <a:latin typeface="Fira Sans Medium"/>
            </a:endParaRPr>
          </a:p>
        </p:txBody>
      </p:sp>
      <p:grpSp>
        <p:nvGrpSpPr>
          <p:cNvPr id="9221" name="Group 2">
            <a:extLst>
              <a:ext uri="{FF2B5EF4-FFF2-40B4-BE49-F238E27FC236}">
                <a16:creationId xmlns:a16="http://schemas.microsoft.com/office/drawing/2014/main" id="{E4AEBF38-9D7C-1DEF-ECF5-C1D8D89F5080}"/>
              </a:ext>
            </a:extLst>
          </p:cNvPr>
          <p:cNvGrpSpPr>
            <a:grpSpLocks/>
          </p:cNvGrpSpPr>
          <p:nvPr/>
        </p:nvGrpSpPr>
        <p:grpSpPr bwMode="auto">
          <a:xfrm rot="10800000">
            <a:off x="-3667125" y="1952626"/>
            <a:ext cx="18884901" cy="7523691"/>
            <a:chOff x="0" y="0"/>
            <a:chExt cx="3619627" cy="3134614"/>
          </a:xfrm>
        </p:grpSpPr>
        <p:sp>
          <p:nvSpPr>
            <p:cNvPr id="9223" name="Freeform 3">
              <a:extLst>
                <a:ext uri="{FF2B5EF4-FFF2-40B4-BE49-F238E27FC236}">
                  <a16:creationId xmlns:a16="http://schemas.microsoft.com/office/drawing/2014/main" id="{FD368054-E51D-F5EB-6CB9-14F2ED746996}"/>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16" name="Rectangle 15">
            <a:extLst>
              <a:ext uri="{FF2B5EF4-FFF2-40B4-BE49-F238E27FC236}">
                <a16:creationId xmlns:a16="http://schemas.microsoft.com/office/drawing/2014/main" id="{248AF7BD-2DD6-7953-085A-6761A9D49B8E}"/>
              </a:ext>
            </a:extLst>
          </p:cNvPr>
          <p:cNvSpPr>
            <a:spLocks noChangeArrowheads="1"/>
          </p:cNvSpPr>
          <p:nvPr/>
        </p:nvSpPr>
        <p:spPr bwMode="auto">
          <a:xfrm>
            <a:off x="0" y="3238501"/>
            <a:ext cx="12192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3200" b="1">
                <a:solidFill>
                  <a:schemeClr val="bg1"/>
                </a:solidFill>
                <a:latin typeface="Times New Roman" panose="02020603050405020304" pitchFamily="18" charset="0"/>
                <a:cs typeface="Times New Roman" panose="02020603050405020304" pitchFamily="18" charset="0"/>
              </a:rPr>
              <a:t>Profit Maximization: </a:t>
            </a:r>
            <a:r>
              <a:rPr lang="en-US" altLang="en-US" sz="3200">
                <a:solidFill>
                  <a:schemeClr val="bg1"/>
                </a:solidFill>
                <a:latin typeface="Times New Roman" panose="02020603050405020304" pitchFamily="18" charset="0"/>
                <a:cs typeface="Times New Roman" panose="02020603050405020304" pitchFamily="18" charset="0"/>
              </a:rPr>
              <a:t>According to this approach, all activities which increase profits should be undertaken and which decrease profits should be avoided. Profit maximization implies that the financial decision making should be guided by only one test, which is, select those assets, projects and decisions which are profitable and reject those which are not. </a:t>
            </a:r>
            <a:endParaRPr lang="en-IN" altLang="en-US" sz="3200">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5">
            <a:extLst>
              <a:ext uri="{FF2B5EF4-FFF2-40B4-BE49-F238E27FC236}">
                <a16:creationId xmlns:a16="http://schemas.microsoft.com/office/drawing/2014/main" id="{B780651D-1700-82FF-B19C-F6A3EF65C909}"/>
              </a:ext>
            </a:extLst>
          </p:cNvPr>
          <p:cNvGrpSpPr>
            <a:grpSpLocks/>
          </p:cNvGrpSpPr>
          <p:nvPr/>
        </p:nvGrpSpPr>
        <p:grpSpPr bwMode="auto">
          <a:xfrm rot="10800000">
            <a:off x="-1944159" y="-2198159"/>
            <a:ext cx="12802659" cy="4150784"/>
            <a:chOff x="0" y="0"/>
            <a:chExt cx="11048529" cy="5372100"/>
          </a:xfrm>
        </p:grpSpPr>
        <p:sp>
          <p:nvSpPr>
            <p:cNvPr id="10249" name="Freeform 6">
              <a:extLst>
                <a:ext uri="{FF2B5EF4-FFF2-40B4-BE49-F238E27FC236}">
                  <a16:creationId xmlns:a16="http://schemas.microsoft.com/office/drawing/2014/main" id="{5B900E74-484B-637A-4200-2BE25A33E23B}"/>
                </a:ext>
              </a:extLst>
            </p:cNvPr>
            <p:cNvSpPr>
              <a:spLocks noChangeArrowheads="1"/>
            </p:cNvSpPr>
            <p:nvPr/>
          </p:nvSpPr>
          <p:spPr bwMode="auto">
            <a:xfrm>
              <a:off x="0" y="0"/>
              <a:ext cx="11048529" cy="5372100"/>
            </a:xfrm>
            <a:custGeom>
              <a:avLst/>
              <a:gdLst>
                <a:gd name="T0" fmla="*/ 0 w 11048529"/>
                <a:gd name="T1" fmla="*/ 0 h 5372100"/>
                <a:gd name="T2" fmla="*/ 11048529 w 11048529"/>
                <a:gd name="T3" fmla="*/ 5372100 h 5372100"/>
              </a:gdLst>
              <a:ahLst/>
              <a:cxnLst/>
              <a:rect l="T0" t="T1" r="T2" b="T3"/>
              <a:pathLst>
                <a:path w="11048529" h="5372100">
                  <a:moveTo>
                    <a:pt x="9497859" y="0"/>
                  </a:moveTo>
                  <a:lnTo>
                    <a:pt x="1550670" y="0"/>
                  </a:lnTo>
                  <a:lnTo>
                    <a:pt x="0" y="2686050"/>
                  </a:lnTo>
                  <a:lnTo>
                    <a:pt x="1550670" y="5372100"/>
                  </a:lnTo>
                  <a:lnTo>
                    <a:pt x="9497859" y="5372100"/>
                  </a:lnTo>
                  <a:lnTo>
                    <a:pt x="11048529" y="2686050"/>
                  </a:lnTo>
                  <a:lnTo>
                    <a:pt x="9497859" y="0"/>
                  </a:lnTo>
                  <a:close/>
                </a:path>
              </a:pathLst>
            </a:custGeom>
            <a:solidFill>
              <a:srgbClr val="A4E4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0243" name="Group 7">
            <a:extLst>
              <a:ext uri="{FF2B5EF4-FFF2-40B4-BE49-F238E27FC236}">
                <a16:creationId xmlns:a16="http://schemas.microsoft.com/office/drawing/2014/main" id="{45CDD122-E98A-502F-E775-31EBDF2C7B1C}"/>
              </a:ext>
            </a:extLst>
          </p:cNvPr>
          <p:cNvGrpSpPr>
            <a:grpSpLocks/>
          </p:cNvGrpSpPr>
          <p:nvPr/>
        </p:nvGrpSpPr>
        <p:grpSpPr bwMode="auto">
          <a:xfrm>
            <a:off x="10394950" y="-428625"/>
            <a:ext cx="1797050" cy="1556809"/>
            <a:chOff x="0" y="0"/>
            <a:chExt cx="6202680" cy="5372100"/>
          </a:xfrm>
        </p:grpSpPr>
        <p:sp>
          <p:nvSpPr>
            <p:cNvPr id="10248" name="Freeform 8">
              <a:extLst>
                <a:ext uri="{FF2B5EF4-FFF2-40B4-BE49-F238E27FC236}">
                  <a16:creationId xmlns:a16="http://schemas.microsoft.com/office/drawing/2014/main" id="{99DEDE26-419C-9198-4E5D-C12413F4BB95}"/>
                </a:ext>
              </a:extLst>
            </p:cNvPr>
            <p:cNvSpPr>
              <a:spLocks noChangeArrowheads="1"/>
            </p:cNvSpPr>
            <p:nvPr/>
          </p:nvSpPr>
          <p:spPr bwMode="auto">
            <a:xfrm>
              <a:off x="0" y="0"/>
              <a:ext cx="6202680" cy="5372100"/>
            </a:xfrm>
            <a:custGeom>
              <a:avLst/>
              <a:gdLst>
                <a:gd name="T0" fmla="*/ 0 w 6202680"/>
                <a:gd name="T1" fmla="*/ 0 h 5372100"/>
                <a:gd name="T2" fmla="*/ 6202680 w 6202680"/>
                <a:gd name="T3" fmla="*/ 5372100 h 5372100"/>
              </a:gdLst>
              <a:ahLst/>
              <a:cxnLst/>
              <a:rect l="T0" t="T1" r="T2" b="T3"/>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9" name="TextBox 9">
            <a:extLst>
              <a:ext uri="{FF2B5EF4-FFF2-40B4-BE49-F238E27FC236}">
                <a16:creationId xmlns:a16="http://schemas.microsoft.com/office/drawing/2014/main" id="{6F390018-C0C8-395D-CFE1-D5159921AEF4}"/>
              </a:ext>
            </a:extLst>
          </p:cNvPr>
          <p:cNvSpPr txBox="1"/>
          <p:nvPr/>
        </p:nvSpPr>
        <p:spPr>
          <a:xfrm>
            <a:off x="476251" y="381000"/>
            <a:ext cx="9667875" cy="1299523"/>
          </a:xfrm>
          <a:prstGeom prst="rect">
            <a:avLst/>
          </a:prstGeom>
        </p:spPr>
        <p:txBody>
          <a:bodyPr lIns="0" tIns="0" rIns="0" bIns="0">
            <a:spAutoFit/>
          </a:bodyPr>
          <a:lstStyle/>
          <a:p>
            <a:pPr>
              <a:lnSpc>
                <a:spcPts val="5200"/>
              </a:lnSpc>
              <a:defRPr/>
            </a:pPr>
            <a:r>
              <a:rPr lang="en-US" sz="4000" b="1" dirty="0">
                <a:latin typeface="Times New Roman" panose="02020603050405020304" pitchFamily="18" charset="0"/>
                <a:ea typeface="Times New Roman" panose="02020603050405020304" pitchFamily="18" charset="0"/>
              </a:rPr>
              <a:t>The following arguments are advanced in </a:t>
            </a:r>
            <a:r>
              <a:rPr lang="en-US" sz="4000" b="1" dirty="0" err="1">
                <a:latin typeface="Times New Roman" panose="02020603050405020304" pitchFamily="18" charset="0"/>
                <a:ea typeface="Times New Roman" panose="02020603050405020304" pitchFamily="18" charset="0"/>
              </a:rPr>
              <a:t>Favour</a:t>
            </a:r>
            <a:r>
              <a:rPr lang="en-US" sz="4000" b="1" dirty="0">
                <a:latin typeface="Times New Roman" panose="02020603050405020304" pitchFamily="18" charset="0"/>
                <a:ea typeface="Times New Roman" panose="02020603050405020304" pitchFamily="18" charset="0"/>
              </a:rPr>
              <a:t> of this approach:</a:t>
            </a:r>
            <a:endParaRPr lang="en-US" sz="4000" b="1" spc="-40" dirty="0">
              <a:solidFill>
                <a:srgbClr val="003300"/>
              </a:solidFill>
              <a:latin typeface="Fira Sans Medium"/>
            </a:endParaRPr>
          </a:p>
        </p:txBody>
      </p:sp>
      <p:grpSp>
        <p:nvGrpSpPr>
          <p:cNvPr id="10245" name="Group 2">
            <a:extLst>
              <a:ext uri="{FF2B5EF4-FFF2-40B4-BE49-F238E27FC236}">
                <a16:creationId xmlns:a16="http://schemas.microsoft.com/office/drawing/2014/main" id="{72A05133-0147-887A-D77C-7AC06C18C97B}"/>
              </a:ext>
            </a:extLst>
          </p:cNvPr>
          <p:cNvGrpSpPr>
            <a:grpSpLocks/>
          </p:cNvGrpSpPr>
          <p:nvPr/>
        </p:nvGrpSpPr>
        <p:grpSpPr bwMode="auto">
          <a:xfrm rot="10800000">
            <a:off x="-3667125" y="1952626"/>
            <a:ext cx="18884901" cy="7523691"/>
            <a:chOff x="0" y="0"/>
            <a:chExt cx="3619627" cy="3134614"/>
          </a:xfrm>
        </p:grpSpPr>
        <p:sp>
          <p:nvSpPr>
            <p:cNvPr id="10247" name="Freeform 3">
              <a:extLst>
                <a:ext uri="{FF2B5EF4-FFF2-40B4-BE49-F238E27FC236}">
                  <a16:creationId xmlns:a16="http://schemas.microsoft.com/office/drawing/2014/main" id="{46F9310B-93E5-9C6D-06CB-EB7D2B469BB3}"/>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16" name="Rectangle 15">
            <a:extLst>
              <a:ext uri="{FF2B5EF4-FFF2-40B4-BE49-F238E27FC236}">
                <a16:creationId xmlns:a16="http://schemas.microsoft.com/office/drawing/2014/main" id="{5EFB0EFF-33E5-BB5A-AF2B-54F407834895}"/>
              </a:ext>
            </a:extLst>
          </p:cNvPr>
          <p:cNvSpPr>
            <a:spLocks noChangeArrowheads="1"/>
          </p:cNvSpPr>
          <p:nvPr/>
        </p:nvSpPr>
        <p:spPr bwMode="auto">
          <a:xfrm>
            <a:off x="47625" y="2524126"/>
            <a:ext cx="12192000" cy="4192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15000"/>
              </a:lnSpc>
              <a:spcAft>
                <a:spcPts val="533"/>
              </a:spcAft>
              <a:buFont typeface="Arial" panose="020B0604020202020204" pitchFamily="34" charset="0"/>
              <a:buChar char="●"/>
            </a:pPr>
            <a:r>
              <a:rPr lang="en-US" altLang="en-US" sz="4400">
                <a:solidFill>
                  <a:schemeClr val="bg1"/>
                </a:solidFill>
                <a:latin typeface="Times New Roman" panose="02020603050405020304" pitchFamily="18" charset="0"/>
                <a:cs typeface="Times New Roman" panose="02020603050405020304" pitchFamily="18" charset="0"/>
              </a:rPr>
              <a:t> Measurement of Performance</a:t>
            </a:r>
            <a:endParaRPr lang="en-IN" altLang="en-US" sz="4400">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4400">
                <a:solidFill>
                  <a:schemeClr val="bg1"/>
                </a:solidFill>
                <a:latin typeface="Times New Roman" panose="02020603050405020304" pitchFamily="18" charset="0"/>
                <a:cs typeface="Times New Roman" panose="02020603050405020304" pitchFamily="18" charset="0"/>
              </a:rPr>
              <a:t> Efficient Allocation and Utilization of Resources</a:t>
            </a:r>
            <a:endParaRPr lang="en-IN" altLang="en-US" sz="4400">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4400">
                <a:solidFill>
                  <a:schemeClr val="bg1"/>
                </a:solidFill>
                <a:latin typeface="Times New Roman" panose="02020603050405020304" pitchFamily="18" charset="0"/>
                <a:cs typeface="Times New Roman" panose="02020603050405020304" pitchFamily="18" charset="0"/>
              </a:rPr>
              <a:t>Source of Incentive</a:t>
            </a:r>
            <a:endParaRPr lang="en-IN" altLang="en-US" sz="4400">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4400">
                <a:solidFill>
                  <a:schemeClr val="bg1"/>
                </a:solidFill>
                <a:latin typeface="Times New Roman" panose="02020603050405020304" pitchFamily="18" charset="0"/>
                <a:cs typeface="Times New Roman" panose="02020603050405020304" pitchFamily="18" charset="0"/>
              </a:rPr>
              <a:t>Helpful in Facing Adverse Business Conditions</a:t>
            </a:r>
            <a:endParaRPr lang="en-IN" altLang="en-US" sz="4400">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4400">
                <a:solidFill>
                  <a:schemeClr val="bg1"/>
                </a:solidFill>
                <a:latin typeface="Times New Roman" panose="02020603050405020304" pitchFamily="18" charset="0"/>
                <a:cs typeface="Times New Roman" panose="02020603050405020304" pitchFamily="18" charset="0"/>
              </a:rPr>
              <a:t>Helpful in the Growth of the Firm</a:t>
            </a:r>
            <a:endParaRPr lang="en-IN" altLang="en-US" sz="4400">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5">
            <a:extLst>
              <a:ext uri="{FF2B5EF4-FFF2-40B4-BE49-F238E27FC236}">
                <a16:creationId xmlns:a16="http://schemas.microsoft.com/office/drawing/2014/main" id="{B17368BC-A47C-FA22-3C70-D9614FA9E422}"/>
              </a:ext>
            </a:extLst>
          </p:cNvPr>
          <p:cNvGrpSpPr>
            <a:grpSpLocks/>
          </p:cNvGrpSpPr>
          <p:nvPr/>
        </p:nvGrpSpPr>
        <p:grpSpPr bwMode="auto">
          <a:xfrm rot="10800000">
            <a:off x="-1944159" y="-2198159"/>
            <a:ext cx="12802659" cy="4150784"/>
            <a:chOff x="0" y="0"/>
            <a:chExt cx="11048529" cy="5372100"/>
          </a:xfrm>
        </p:grpSpPr>
        <p:sp>
          <p:nvSpPr>
            <p:cNvPr id="11273" name="Freeform 6">
              <a:extLst>
                <a:ext uri="{FF2B5EF4-FFF2-40B4-BE49-F238E27FC236}">
                  <a16:creationId xmlns:a16="http://schemas.microsoft.com/office/drawing/2014/main" id="{5545CA3E-6FF9-9E1A-38C9-AF44DCCB2221}"/>
                </a:ext>
              </a:extLst>
            </p:cNvPr>
            <p:cNvSpPr>
              <a:spLocks noChangeArrowheads="1"/>
            </p:cNvSpPr>
            <p:nvPr/>
          </p:nvSpPr>
          <p:spPr bwMode="auto">
            <a:xfrm>
              <a:off x="0" y="0"/>
              <a:ext cx="11048529" cy="5372100"/>
            </a:xfrm>
            <a:custGeom>
              <a:avLst/>
              <a:gdLst>
                <a:gd name="T0" fmla="*/ 0 w 11048529"/>
                <a:gd name="T1" fmla="*/ 0 h 5372100"/>
                <a:gd name="T2" fmla="*/ 11048529 w 11048529"/>
                <a:gd name="T3" fmla="*/ 5372100 h 5372100"/>
              </a:gdLst>
              <a:ahLst/>
              <a:cxnLst/>
              <a:rect l="T0" t="T1" r="T2" b="T3"/>
              <a:pathLst>
                <a:path w="11048529" h="5372100">
                  <a:moveTo>
                    <a:pt x="9497859" y="0"/>
                  </a:moveTo>
                  <a:lnTo>
                    <a:pt x="1550670" y="0"/>
                  </a:lnTo>
                  <a:lnTo>
                    <a:pt x="0" y="2686050"/>
                  </a:lnTo>
                  <a:lnTo>
                    <a:pt x="1550670" y="5372100"/>
                  </a:lnTo>
                  <a:lnTo>
                    <a:pt x="9497859" y="5372100"/>
                  </a:lnTo>
                  <a:lnTo>
                    <a:pt x="11048529" y="2686050"/>
                  </a:lnTo>
                  <a:lnTo>
                    <a:pt x="9497859" y="0"/>
                  </a:lnTo>
                  <a:close/>
                </a:path>
              </a:pathLst>
            </a:custGeom>
            <a:solidFill>
              <a:srgbClr val="A4E4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1267" name="Group 7">
            <a:extLst>
              <a:ext uri="{FF2B5EF4-FFF2-40B4-BE49-F238E27FC236}">
                <a16:creationId xmlns:a16="http://schemas.microsoft.com/office/drawing/2014/main" id="{BD24B5F8-A9E5-1C33-E736-7884D84A9B02}"/>
              </a:ext>
            </a:extLst>
          </p:cNvPr>
          <p:cNvGrpSpPr>
            <a:grpSpLocks/>
          </p:cNvGrpSpPr>
          <p:nvPr/>
        </p:nvGrpSpPr>
        <p:grpSpPr bwMode="auto">
          <a:xfrm>
            <a:off x="10394950" y="-428625"/>
            <a:ext cx="1797050" cy="1556809"/>
            <a:chOff x="0" y="0"/>
            <a:chExt cx="6202680" cy="5372100"/>
          </a:xfrm>
        </p:grpSpPr>
        <p:sp>
          <p:nvSpPr>
            <p:cNvPr id="11272" name="Freeform 8">
              <a:extLst>
                <a:ext uri="{FF2B5EF4-FFF2-40B4-BE49-F238E27FC236}">
                  <a16:creationId xmlns:a16="http://schemas.microsoft.com/office/drawing/2014/main" id="{18DFE5B8-A6ED-C474-50BC-40054F826E6E}"/>
                </a:ext>
              </a:extLst>
            </p:cNvPr>
            <p:cNvSpPr>
              <a:spLocks noChangeArrowheads="1"/>
            </p:cNvSpPr>
            <p:nvPr/>
          </p:nvSpPr>
          <p:spPr bwMode="auto">
            <a:xfrm>
              <a:off x="0" y="0"/>
              <a:ext cx="6202680" cy="5372100"/>
            </a:xfrm>
            <a:custGeom>
              <a:avLst/>
              <a:gdLst>
                <a:gd name="T0" fmla="*/ 0 w 6202680"/>
                <a:gd name="T1" fmla="*/ 0 h 5372100"/>
                <a:gd name="T2" fmla="*/ 6202680 w 6202680"/>
                <a:gd name="T3" fmla="*/ 5372100 h 5372100"/>
              </a:gdLst>
              <a:ahLst/>
              <a:cxnLst/>
              <a:rect l="T0" t="T1" r="T2" b="T3"/>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9" name="TextBox 9">
            <a:extLst>
              <a:ext uri="{FF2B5EF4-FFF2-40B4-BE49-F238E27FC236}">
                <a16:creationId xmlns:a16="http://schemas.microsoft.com/office/drawing/2014/main" id="{A2348E19-6F87-9047-2ACC-B11A0741CBD8}"/>
              </a:ext>
            </a:extLst>
          </p:cNvPr>
          <p:cNvSpPr txBox="1"/>
          <p:nvPr/>
        </p:nvSpPr>
        <p:spPr>
          <a:xfrm>
            <a:off x="476251" y="381000"/>
            <a:ext cx="9667875" cy="1299523"/>
          </a:xfrm>
          <a:prstGeom prst="rect">
            <a:avLst/>
          </a:prstGeom>
        </p:spPr>
        <p:txBody>
          <a:bodyPr lIns="0" tIns="0" rIns="0" bIns="0">
            <a:spAutoFit/>
          </a:bodyPr>
          <a:lstStyle/>
          <a:p>
            <a:pPr>
              <a:lnSpc>
                <a:spcPts val="5200"/>
              </a:lnSpc>
              <a:defRPr/>
            </a:pPr>
            <a:r>
              <a:rPr lang="en-US" sz="4000" b="1" dirty="0">
                <a:latin typeface="Times New Roman" panose="02020603050405020304" pitchFamily="18" charset="0"/>
                <a:ea typeface="Times New Roman" panose="02020603050405020304" pitchFamily="18" charset="0"/>
              </a:rPr>
              <a:t>The profit maximization approach has been criticized on several grounds</a:t>
            </a:r>
            <a:endParaRPr lang="en-US" sz="4000" b="1" spc="-40" dirty="0">
              <a:solidFill>
                <a:srgbClr val="003300"/>
              </a:solidFill>
              <a:latin typeface="Fira Sans Medium"/>
            </a:endParaRPr>
          </a:p>
        </p:txBody>
      </p:sp>
      <p:grpSp>
        <p:nvGrpSpPr>
          <p:cNvPr id="11269" name="Group 2">
            <a:extLst>
              <a:ext uri="{FF2B5EF4-FFF2-40B4-BE49-F238E27FC236}">
                <a16:creationId xmlns:a16="http://schemas.microsoft.com/office/drawing/2014/main" id="{647F339B-B16D-F9B7-11AA-65E04D513F27}"/>
              </a:ext>
            </a:extLst>
          </p:cNvPr>
          <p:cNvGrpSpPr>
            <a:grpSpLocks/>
          </p:cNvGrpSpPr>
          <p:nvPr/>
        </p:nvGrpSpPr>
        <p:grpSpPr bwMode="auto">
          <a:xfrm rot="10800000">
            <a:off x="-3667125" y="1952626"/>
            <a:ext cx="18884901" cy="7523691"/>
            <a:chOff x="0" y="0"/>
            <a:chExt cx="3619627" cy="3134614"/>
          </a:xfrm>
        </p:grpSpPr>
        <p:sp>
          <p:nvSpPr>
            <p:cNvPr id="11271" name="Freeform 3">
              <a:extLst>
                <a:ext uri="{FF2B5EF4-FFF2-40B4-BE49-F238E27FC236}">
                  <a16:creationId xmlns:a16="http://schemas.microsoft.com/office/drawing/2014/main" id="{C5B65307-1E2A-67F2-C0B1-FCEED7437F06}"/>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16" name="Rectangle 15">
            <a:extLst>
              <a:ext uri="{FF2B5EF4-FFF2-40B4-BE49-F238E27FC236}">
                <a16:creationId xmlns:a16="http://schemas.microsoft.com/office/drawing/2014/main" id="{B09CA9E7-F22A-4BFF-15AE-1865459CADEE}"/>
              </a:ext>
            </a:extLst>
          </p:cNvPr>
          <p:cNvSpPr>
            <a:spLocks noChangeArrowheads="1"/>
          </p:cNvSpPr>
          <p:nvPr/>
        </p:nvSpPr>
        <p:spPr bwMode="auto">
          <a:xfrm>
            <a:off x="47625" y="2524125"/>
            <a:ext cx="12192000" cy="3494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15000"/>
              </a:lnSpc>
              <a:spcAft>
                <a:spcPts val="533"/>
              </a:spcAft>
              <a:buFont typeface="Arial" panose="020B0604020202020204" pitchFamily="34" charset="0"/>
              <a:buChar char="●"/>
            </a:pPr>
            <a:r>
              <a:rPr lang="en-US" altLang="en-US" sz="2933" b="1">
                <a:solidFill>
                  <a:schemeClr val="bg1"/>
                </a:solidFill>
                <a:latin typeface="Times New Roman" panose="02020603050405020304" pitchFamily="18" charset="0"/>
                <a:cs typeface="Times New Roman" panose="02020603050405020304" pitchFamily="18" charset="0"/>
              </a:rPr>
              <a:t> Ambiguous (unclear) </a:t>
            </a:r>
            <a:endParaRPr lang="en-IN" altLang="en-US" sz="2933" b="1">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2933" b="1">
                <a:solidFill>
                  <a:schemeClr val="bg1"/>
                </a:solidFill>
                <a:latin typeface="Times New Roman" panose="02020603050405020304" pitchFamily="18" charset="0"/>
                <a:cs typeface="Times New Roman" panose="02020603050405020304" pitchFamily="18" charset="0"/>
              </a:rPr>
              <a:t>Ignores the Time Value of Money</a:t>
            </a:r>
            <a:endParaRPr lang="en-IN" altLang="en-US" sz="2933" b="1">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2933" b="1">
                <a:solidFill>
                  <a:schemeClr val="bg1"/>
                </a:solidFill>
                <a:latin typeface="Times New Roman" panose="02020603050405020304" pitchFamily="18" charset="0"/>
                <a:cs typeface="Times New Roman" panose="02020603050405020304" pitchFamily="18" charset="0"/>
              </a:rPr>
              <a:t> Ignores Risk Factor</a:t>
            </a:r>
            <a:endParaRPr lang="en-IN" altLang="en-US" sz="2933" b="1">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2933" b="1">
                <a:solidFill>
                  <a:schemeClr val="bg1"/>
                </a:solidFill>
                <a:latin typeface="Times New Roman" panose="02020603050405020304" pitchFamily="18" charset="0"/>
                <a:cs typeface="Times New Roman" panose="02020603050405020304" pitchFamily="18" charset="0"/>
              </a:rPr>
              <a:t> Ignores Future Profits</a:t>
            </a:r>
            <a:endParaRPr lang="en-IN" altLang="en-US" sz="2933" b="1">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2933" b="1">
                <a:solidFill>
                  <a:schemeClr val="bg1"/>
                </a:solidFill>
                <a:latin typeface="Times New Roman" panose="02020603050405020304" pitchFamily="18" charset="0"/>
                <a:cs typeface="Times New Roman" panose="02020603050405020304" pitchFamily="18" charset="0"/>
              </a:rPr>
              <a:t>Ignores Social Obligations of Business</a:t>
            </a:r>
            <a:endParaRPr lang="en-IN" altLang="en-US" sz="2933" b="1">
              <a:solidFill>
                <a:schemeClr val="bg1"/>
              </a:solidFill>
              <a:latin typeface="Calibri" panose="020F0502020204030204" pitchFamily="34" charset="0"/>
              <a:cs typeface="Calibri" panose="020F0502020204030204" pitchFamily="34" charset="0"/>
            </a:endParaRPr>
          </a:p>
          <a:p>
            <a:pPr algn="just" eaLnBrk="1" hangingPunct="1">
              <a:lnSpc>
                <a:spcPct val="115000"/>
              </a:lnSpc>
              <a:spcAft>
                <a:spcPts val="533"/>
              </a:spcAft>
              <a:buFont typeface="Arial" panose="020B0604020202020204" pitchFamily="34" charset="0"/>
              <a:buChar char="●"/>
            </a:pPr>
            <a:r>
              <a:rPr lang="en-US" altLang="en-US" sz="2933" b="1">
                <a:solidFill>
                  <a:schemeClr val="bg1"/>
                </a:solidFill>
                <a:latin typeface="Times New Roman" panose="02020603050405020304" pitchFamily="18" charset="0"/>
                <a:cs typeface="Times New Roman" panose="02020603050405020304" pitchFamily="18" charset="0"/>
              </a:rPr>
              <a:t>Neglects the Effect of Dividend Policy on Market Price of the Shares.</a:t>
            </a:r>
            <a:endParaRPr lang="en-IN" altLang="en-US" sz="2933" b="1">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5">
            <a:extLst>
              <a:ext uri="{FF2B5EF4-FFF2-40B4-BE49-F238E27FC236}">
                <a16:creationId xmlns:a16="http://schemas.microsoft.com/office/drawing/2014/main" id="{FA367934-EC3F-D3A7-0544-0A572E9067CD}"/>
              </a:ext>
            </a:extLst>
          </p:cNvPr>
          <p:cNvGrpSpPr>
            <a:grpSpLocks/>
          </p:cNvGrpSpPr>
          <p:nvPr/>
        </p:nvGrpSpPr>
        <p:grpSpPr bwMode="auto">
          <a:xfrm rot="10800000">
            <a:off x="-1944159" y="-3048000"/>
            <a:ext cx="8536517" cy="4150783"/>
            <a:chOff x="0" y="0"/>
            <a:chExt cx="11048529" cy="5372100"/>
          </a:xfrm>
        </p:grpSpPr>
        <p:sp>
          <p:nvSpPr>
            <p:cNvPr id="12297" name="Freeform 6">
              <a:extLst>
                <a:ext uri="{FF2B5EF4-FFF2-40B4-BE49-F238E27FC236}">
                  <a16:creationId xmlns:a16="http://schemas.microsoft.com/office/drawing/2014/main" id="{912F0294-C1E3-9E22-96A6-C4688E06482F}"/>
                </a:ext>
              </a:extLst>
            </p:cNvPr>
            <p:cNvSpPr>
              <a:spLocks noChangeArrowheads="1"/>
            </p:cNvSpPr>
            <p:nvPr/>
          </p:nvSpPr>
          <p:spPr bwMode="auto">
            <a:xfrm>
              <a:off x="0" y="0"/>
              <a:ext cx="11048529" cy="5372100"/>
            </a:xfrm>
            <a:custGeom>
              <a:avLst/>
              <a:gdLst>
                <a:gd name="T0" fmla="*/ 0 w 11048529"/>
                <a:gd name="T1" fmla="*/ 0 h 5372100"/>
                <a:gd name="T2" fmla="*/ 11048529 w 11048529"/>
                <a:gd name="T3" fmla="*/ 5372100 h 5372100"/>
              </a:gdLst>
              <a:ahLst/>
              <a:cxnLst/>
              <a:rect l="T0" t="T1" r="T2" b="T3"/>
              <a:pathLst>
                <a:path w="11048529" h="5372100">
                  <a:moveTo>
                    <a:pt x="9497859" y="0"/>
                  </a:moveTo>
                  <a:lnTo>
                    <a:pt x="1550670" y="0"/>
                  </a:lnTo>
                  <a:lnTo>
                    <a:pt x="0" y="2686050"/>
                  </a:lnTo>
                  <a:lnTo>
                    <a:pt x="1550670" y="5372100"/>
                  </a:lnTo>
                  <a:lnTo>
                    <a:pt x="9497859" y="5372100"/>
                  </a:lnTo>
                  <a:lnTo>
                    <a:pt x="11048529" y="2686050"/>
                  </a:lnTo>
                  <a:lnTo>
                    <a:pt x="9497859" y="0"/>
                  </a:lnTo>
                  <a:close/>
                </a:path>
              </a:pathLst>
            </a:custGeom>
            <a:solidFill>
              <a:srgbClr val="A4E4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2291" name="Group 7">
            <a:extLst>
              <a:ext uri="{FF2B5EF4-FFF2-40B4-BE49-F238E27FC236}">
                <a16:creationId xmlns:a16="http://schemas.microsoft.com/office/drawing/2014/main" id="{C479D432-3454-D853-53FF-30D4C9F795C5}"/>
              </a:ext>
            </a:extLst>
          </p:cNvPr>
          <p:cNvGrpSpPr>
            <a:grpSpLocks/>
          </p:cNvGrpSpPr>
          <p:nvPr/>
        </p:nvGrpSpPr>
        <p:grpSpPr bwMode="auto">
          <a:xfrm>
            <a:off x="5741459" y="-576792"/>
            <a:ext cx="1797050" cy="1555751"/>
            <a:chOff x="0" y="0"/>
            <a:chExt cx="6202680" cy="5372100"/>
          </a:xfrm>
        </p:grpSpPr>
        <p:sp>
          <p:nvSpPr>
            <p:cNvPr id="12296" name="Freeform 8">
              <a:extLst>
                <a:ext uri="{FF2B5EF4-FFF2-40B4-BE49-F238E27FC236}">
                  <a16:creationId xmlns:a16="http://schemas.microsoft.com/office/drawing/2014/main" id="{C6D759AC-D41E-A251-A623-8ADE4A0AB53F}"/>
                </a:ext>
              </a:extLst>
            </p:cNvPr>
            <p:cNvSpPr>
              <a:spLocks noChangeArrowheads="1"/>
            </p:cNvSpPr>
            <p:nvPr/>
          </p:nvSpPr>
          <p:spPr bwMode="auto">
            <a:xfrm>
              <a:off x="0" y="0"/>
              <a:ext cx="6202680" cy="5372100"/>
            </a:xfrm>
            <a:custGeom>
              <a:avLst/>
              <a:gdLst>
                <a:gd name="T0" fmla="*/ 0 w 6202680"/>
                <a:gd name="T1" fmla="*/ 0 h 5372100"/>
                <a:gd name="T2" fmla="*/ 6202680 w 6202680"/>
                <a:gd name="T3" fmla="*/ 5372100 h 5372100"/>
              </a:gdLst>
              <a:ahLst/>
              <a:cxnLst/>
              <a:rect l="T0" t="T1" r="T2" b="T3"/>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9" name="TextBox 9">
            <a:extLst>
              <a:ext uri="{FF2B5EF4-FFF2-40B4-BE49-F238E27FC236}">
                <a16:creationId xmlns:a16="http://schemas.microsoft.com/office/drawing/2014/main" id="{4A158DCF-4A6F-B7B1-A3DC-4ED105EF8B87}"/>
              </a:ext>
            </a:extLst>
          </p:cNvPr>
          <p:cNvSpPr txBox="1"/>
          <p:nvPr/>
        </p:nvSpPr>
        <p:spPr>
          <a:xfrm>
            <a:off x="0" y="142876"/>
            <a:ext cx="5810250" cy="633443"/>
          </a:xfrm>
          <a:prstGeom prst="rect">
            <a:avLst/>
          </a:prstGeom>
        </p:spPr>
        <p:txBody>
          <a:bodyPr lIns="0" tIns="0" rIns="0" bIns="0">
            <a:spAutoFit/>
          </a:bodyPr>
          <a:lstStyle/>
          <a:p>
            <a:pPr>
              <a:lnSpc>
                <a:spcPts val="5200"/>
              </a:lnSpc>
              <a:defRPr/>
            </a:pPr>
            <a:r>
              <a:rPr lang="en-US" sz="4000" b="1" dirty="0">
                <a:latin typeface="Algerian" panose="04020705040A02060702" pitchFamily="82" charset="0"/>
                <a:ea typeface="Times New Roman" panose="02020603050405020304" pitchFamily="18" charset="0"/>
                <a:cs typeface="Lucida Sans Unicode" panose="020B0602030504020204" pitchFamily="34" charset="0"/>
              </a:rPr>
              <a:t>Wealth Maximization</a:t>
            </a:r>
            <a:endParaRPr lang="en-US" sz="4000" b="1" spc="-40" dirty="0">
              <a:solidFill>
                <a:srgbClr val="003300"/>
              </a:solidFill>
              <a:latin typeface="Fira Sans Medium"/>
            </a:endParaRPr>
          </a:p>
        </p:txBody>
      </p:sp>
      <p:grpSp>
        <p:nvGrpSpPr>
          <p:cNvPr id="12293" name="Group 2">
            <a:extLst>
              <a:ext uri="{FF2B5EF4-FFF2-40B4-BE49-F238E27FC236}">
                <a16:creationId xmlns:a16="http://schemas.microsoft.com/office/drawing/2014/main" id="{49EE804C-4F06-749E-2782-2B5DBED146CA}"/>
              </a:ext>
            </a:extLst>
          </p:cNvPr>
          <p:cNvGrpSpPr>
            <a:grpSpLocks/>
          </p:cNvGrpSpPr>
          <p:nvPr/>
        </p:nvGrpSpPr>
        <p:grpSpPr bwMode="auto">
          <a:xfrm rot="10800000">
            <a:off x="-3714750" y="1047750"/>
            <a:ext cx="18884900" cy="7523692"/>
            <a:chOff x="0" y="0"/>
            <a:chExt cx="3619627" cy="3134614"/>
          </a:xfrm>
        </p:grpSpPr>
        <p:sp>
          <p:nvSpPr>
            <p:cNvPr id="12295" name="Freeform 3">
              <a:extLst>
                <a:ext uri="{FF2B5EF4-FFF2-40B4-BE49-F238E27FC236}">
                  <a16:creationId xmlns:a16="http://schemas.microsoft.com/office/drawing/2014/main" id="{7AE85858-3CDE-6FE3-ECDC-F2801BFFC13C}"/>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sp>
        <p:nvSpPr>
          <p:cNvPr id="16" name="Rectangle 15">
            <a:extLst>
              <a:ext uri="{FF2B5EF4-FFF2-40B4-BE49-F238E27FC236}">
                <a16:creationId xmlns:a16="http://schemas.microsoft.com/office/drawing/2014/main" id="{A52B3280-B936-4DEB-7114-46CD1AD4BA5D}"/>
              </a:ext>
            </a:extLst>
          </p:cNvPr>
          <p:cNvSpPr>
            <a:spLocks noChangeArrowheads="1"/>
          </p:cNvSpPr>
          <p:nvPr/>
        </p:nvSpPr>
        <p:spPr bwMode="auto">
          <a:xfrm>
            <a:off x="0" y="2000250"/>
            <a:ext cx="12192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a:solidFill>
                  <a:schemeClr val="bg1"/>
                </a:solidFill>
                <a:latin typeface="Times New Roman" panose="02020603050405020304" pitchFamily="18" charset="0"/>
                <a:cs typeface="Times New Roman" panose="02020603050405020304" pitchFamily="18" charset="0"/>
              </a:rPr>
              <a:t>This approach is now universally accepted as an appropriate criterion for making financial decision as it removes all the limitations of profit maximization approach. </a:t>
            </a:r>
          </a:p>
          <a:p>
            <a:pPr algn="just" eaLnBrk="1" hangingPunct="1"/>
            <a:r>
              <a:rPr lang="en-US" altLang="en-US" sz="2400">
                <a:solidFill>
                  <a:schemeClr val="bg1"/>
                </a:solidFill>
                <a:latin typeface="Times New Roman" panose="02020603050405020304" pitchFamily="18" charset="0"/>
                <a:cs typeface="Times New Roman" panose="02020603050405020304" pitchFamily="18" charset="0"/>
              </a:rPr>
              <a:t>It is also known as Net Present Value (NPV) maximization approach. </a:t>
            </a:r>
          </a:p>
          <a:p>
            <a:pPr algn="just" eaLnBrk="1" hangingPunct="1"/>
            <a:r>
              <a:rPr lang="en-US" altLang="en-US" sz="2400">
                <a:solidFill>
                  <a:schemeClr val="bg1"/>
                </a:solidFill>
                <a:latin typeface="Times New Roman" panose="02020603050405020304" pitchFamily="18" charset="0"/>
                <a:cs typeface="Times New Roman" panose="02020603050405020304" pitchFamily="18" charset="0"/>
              </a:rPr>
              <a:t>According to this approach the worth of an asset is measured in terms of benefits received from its use less the cost of its acquisition, </a:t>
            </a:r>
          </a:p>
          <a:p>
            <a:pPr algn="just" eaLnBrk="1" hangingPunct="1"/>
            <a:r>
              <a:rPr lang="en-US" altLang="en-US" sz="2400">
                <a:solidFill>
                  <a:schemeClr val="bg1"/>
                </a:solidFill>
                <a:latin typeface="Times New Roman" panose="02020603050405020304" pitchFamily="18" charset="0"/>
                <a:cs typeface="Times New Roman" panose="02020603050405020304" pitchFamily="18" charset="0"/>
              </a:rPr>
              <a:t>Benefits are measured in terms of cash flow received from its use rather than accounting profit which was the basis of measurement of benefits in profit maximization approach. Measuring benefits in terms of cash flow avoids the ambiguity in respect of the meaning of the term profit. Another important feature of this approach is that it also incorporates the time value of money. While measuring the value of future cash flows an allowance is made for time and risk factors by discounting or reducing the cash flows by a certain percentage. This percentage is known as discount rate.</a:t>
            </a:r>
            <a:endParaRPr lang="en-IN" altLang="en-US" sz="2400">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a:extLst>
              <a:ext uri="{FF2B5EF4-FFF2-40B4-BE49-F238E27FC236}">
                <a16:creationId xmlns:a16="http://schemas.microsoft.com/office/drawing/2014/main" id="{32E84E1F-2CCB-FC58-B05F-AD3A01EACB14}"/>
              </a:ext>
            </a:extLst>
          </p:cNvPr>
          <p:cNvGrpSpPr>
            <a:grpSpLocks/>
          </p:cNvGrpSpPr>
          <p:nvPr/>
        </p:nvGrpSpPr>
        <p:grpSpPr bwMode="auto">
          <a:xfrm>
            <a:off x="9435043" y="2800350"/>
            <a:ext cx="4684183" cy="4057650"/>
            <a:chOff x="0" y="0"/>
            <a:chExt cx="3619627" cy="3134614"/>
          </a:xfrm>
        </p:grpSpPr>
        <p:sp>
          <p:nvSpPr>
            <p:cNvPr id="15370" name="Freeform 3">
              <a:extLst>
                <a:ext uri="{FF2B5EF4-FFF2-40B4-BE49-F238E27FC236}">
                  <a16:creationId xmlns:a16="http://schemas.microsoft.com/office/drawing/2014/main" id="{5AC7C8A3-4DA0-218F-68DB-D20B6648B23B}"/>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5363" name="Group 4">
            <a:extLst>
              <a:ext uri="{FF2B5EF4-FFF2-40B4-BE49-F238E27FC236}">
                <a16:creationId xmlns:a16="http://schemas.microsoft.com/office/drawing/2014/main" id="{40442100-2D22-EBD1-E561-116C311E31F5}"/>
              </a:ext>
            </a:extLst>
          </p:cNvPr>
          <p:cNvGrpSpPr>
            <a:grpSpLocks/>
          </p:cNvGrpSpPr>
          <p:nvPr/>
        </p:nvGrpSpPr>
        <p:grpSpPr bwMode="auto">
          <a:xfrm>
            <a:off x="6573309" y="375709"/>
            <a:ext cx="3307291" cy="2864908"/>
            <a:chOff x="0" y="0"/>
            <a:chExt cx="3619627" cy="3134614"/>
          </a:xfrm>
        </p:grpSpPr>
        <p:sp>
          <p:nvSpPr>
            <p:cNvPr id="15369" name="Freeform 5">
              <a:extLst>
                <a:ext uri="{FF2B5EF4-FFF2-40B4-BE49-F238E27FC236}">
                  <a16:creationId xmlns:a16="http://schemas.microsoft.com/office/drawing/2014/main" id="{C049C55C-6593-0B24-B8C6-4D2EFB295A6E}"/>
                </a:ext>
              </a:extLst>
            </p:cNvPr>
            <p:cNvSpPr>
              <a:spLocks noChangeArrowheads="1"/>
            </p:cNvSpPr>
            <p:nvPr/>
          </p:nvSpPr>
          <p:spPr bwMode="auto">
            <a:xfrm>
              <a:off x="0" y="0"/>
              <a:ext cx="3619627" cy="3134614"/>
            </a:xfrm>
            <a:custGeom>
              <a:avLst/>
              <a:gdLst>
                <a:gd name="T0" fmla="*/ 0 w 3619627"/>
                <a:gd name="T1" fmla="*/ 0 h 3134614"/>
                <a:gd name="T2" fmla="*/ 3619627 w 3619627"/>
                <a:gd name="T3" fmla="*/ 3134614 h 3134614"/>
              </a:gdLst>
              <a:ahLst/>
              <a:cxnLst/>
              <a:rect l="T0" t="T1" r="T2" b="T3"/>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200"/>
            </a:p>
          </p:txBody>
        </p:sp>
      </p:grpSp>
      <p:grpSp>
        <p:nvGrpSpPr>
          <p:cNvPr id="15364" name="Group 6">
            <a:extLst>
              <a:ext uri="{FF2B5EF4-FFF2-40B4-BE49-F238E27FC236}">
                <a16:creationId xmlns:a16="http://schemas.microsoft.com/office/drawing/2014/main" id="{CA9D5FBE-4557-3D5B-2541-B7E4EFEA4100}"/>
              </a:ext>
            </a:extLst>
          </p:cNvPr>
          <p:cNvGrpSpPr>
            <a:grpSpLocks noChangeAspect="1"/>
          </p:cNvGrpSpPr>
          <p:nvPr/>
        </p:nvGrpSpPr>
        <p:grpSpPr bwMode="auto">
          <a:xfrm>
            <a:off x="6897159" y="1413934"/>
            <a:ext cx="5074708" cy="4393142"/>
            <a:chOff x="0" y="0"/>
            <a:chExt cx="4282440" cy="3708400"/>
          </a:xfrm>
        </p:grpSpPr>
        <p:sp>
          <p:nvSpPr>
            <p:cNvPr id="7" name="Freeform 7">
              <a:extLst>
                <a:ext uri="{FF2B5EF4-FFF2-40B4-BE49-F238E27FC236}">
                  <a16:creationId xmlns:a16="http://schemas.microsoft.com/office/drawing/2014/main" id="{E79D668E-024A-D796-B65F-658F8872625B}"/>
                </a:ext>
              </a:extLst>
            </p:cNvPr>
            <p:cNvSpPr/>
            <p:nvPr/>
          </p:nvSpPr>
          <p:spPr>
            <a:xfrm>
              <a:off x="0" y="0"/>
              <a:ext cx="4282440" cy="3708400"/>
            </a:xfrm>
            <a:custGeom>
              <a:avLst/>
              <a:gdLst/>
              <a:ahLst/>
              <a:cxnLst/>
              <a:rect l="l" t="t" r="r" b="b"/>
              <a:pathLst>
                <a:path w="4282440" h="3708400">
                  <a:moveTo>
                    <a:pt x="3211830" y="0"/>
                  </a:moveTo>
                  <a:lnTo>
                    <a:pt x="1070610" y="0"/>
                  </a:lnTo>
                  <a:lnTo>
                    <a:pt x="0" y="1854200"/>
                  </a:lnTo>
                  <a:lnTo>
                    <a:pt x="1070610" y="3708400"/>
                  </a:lnTo>
                  <a:lnTo>
                    <a:pt x="3211830" y="3708400"/>
                  </a:lnTo>
                  <a:lnTo>
                    <a:pt x="4282440" y="1854200"/>
                  </a:lnTo>
                  <a:close/>
                </a:path>
              </a:pathLst>
            </a:custGeom>
            <a:blipFill>
              <a:blip r:embed="rId2"/>
              <a:stretch>
                <a:fillRect l="-13794" r="-15936"/>
              </a:stretch>
            </a:blipFill>
          </p:spPr>
        </p:sp>
      </p:grpSp>
      <p:sp>
        <p:nvSpPr>
          <p:cNvPr id="9" name="TextBox 9">
            <a:extLst>
              <a:ext uri="{FF2B5EF4-FFF2-40B4-BE49-F238E27FC236}">
                <a16:creationId xmlns:a16="http://schemas.microsoft.com/office/drawing/2014/main" id="{36DF5AF1-0A3F-8E1D-909E-1376DF904B76}"/>
              </a:ext>
            </a:extLst>
          </p:cNvPr>
          <p:cNvSpPr txBox="1"/>
          <p:nvPr/>
        </p:nvSpPr>
        <p:spPr>
          <a:xfrm>
            <a:off x="2524125" y="1333500"/>
            <a:ext cx="6124575" cy="2669962"/>
          </a:xfrm>
          <a:prstGeom prst="rect">
            <a:avLst/>
          </a:prstGeom>
        </p:spPr>
        <p:txBody>
          <a:bodyPr lIns="0" tIns="0" rIns="0" bIns="0">
            <a:spAutoFit/>
          </a:bodyPr>
          <a:lstStyle/>
          <a:p>
            <a:pPr>
              <a:lnSpc>
                <a:spcPts val="6800"/>
              </a:lnSpc>
              <a:defRPr/>
            </a:pPr>
            <a:endParaRPr lang="en-US" sz="8000" b="1" spc="-56" dirty="0">
              <a:solidFill>
                <a:srgbClr val="003300"/>
              </a:solidFill>
              <a:latin typeface="Fira Sans Medium"/>
            </a:endParaRPr>
          </a:p>
          <a:p>
            <a:pPr>
              <a:lnSpc>
                <a:spcPts val="6800"/>
              </a:lnSpc>
              <a:defRPr/>
            </a:pPr>
            <a:r>
              <a:rPr lang="en-US" sz="8000" b="1" spc="-56" dirty="0">
                <a:solidFill>
                  <a:srgbClr val="003300"/>
                </a:solidFill>
                <a:latin typeface="Fira Sans Medium"/>
              </a:rPr>
              <a:t>THANK  </a:t>
            </a:r>
          </a:p>
          <a:p>
            <a:pPr>
              <a:lnSpc>
                <a:spcPts val="6800"/>
              </a:lnSpc>
              <a:defRPr/>
            </a:pPr>
            <a:r>
              <a:rPr lang="en-US" sz="8000" b="1" spc="-56" dirty="0">
                <a:solidFill>
                  <a:srgbClr val="003300"/>
                </a:solidFill>
                <a:latin typeface="Fira Sans Medium"/>
              </a:rPr>
              <a:t>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439</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Arial</vt:lpstr>
      <vt:lpstr>Calibri</vt:lpstr>
      <vt:lpstr>Calibri Light</vt:lpstr>
      <vt:lpstr>Fira Sans Light Bold</vt:lpstr>
      <vt:lpstr>Fira Sans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2023-03-09T06:14:02Z</dcterms:created>
  <dcterms:modified xsi:type="dcterms:W3CDTF">2023-03-09T06:17:45Z</dcterms:modified>
</cp:coreProperties>
</file>